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12192000"/>
  <p:notesSz cx="6858000" cy="9144000"/>
  <p:embeddedFontLst>
    <p:embeddedFont>
      <p:font typeface="B612 Mon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27" roundtripDataSignature="AMtx7mja+Q4d1tWih/TbHHoS6NLIIEq2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37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B612Mono-bold.fntdata"/><Relationship Id="rId23" Type="http://schemas.openxmlformats.org/officeDocument/2006/relationships/font" Target="fonts/B612Mon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B612Mono-boldItalic.fntdata"/><Relationship Id="rId25" Type="http://schemas.openxmlformats.org/officeDocument/2006/relationships/font" Target="fonts/B612Mono-italic.fntdata"/><Relationship Id="rId27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" name="Google Shape;4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" name="Google Shape;4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e5237a19b7_1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16" name="Google Shape;116;g2e5237a19b7_1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e5237a19b7_1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23" name="Google Shape;123;g2e5237a19b7_1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e5237a19b7_1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30" name="Google Shape;130;g2e5237a19b7_1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e5237a19b7_1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37" name="Google Shape;137;g2e5237a19b7_1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e5237a19b7_1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44" name="Google Shape;144;g2e5237a19b7_1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e5237a19b7_1_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51" name="Google Shape;151;g2e5237a19b7_1_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8" name="Google Shape;15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e5237a19b7_1_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62" name="Google Shape;162;g2e5237a19b7_1_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2e5237a19b7_1_7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55" name="Google Shape;55;g2e5237a19b7_1_7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e5237a19b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e5237a19b7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g2e5237a19b7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69" name="Google Shape;6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5237a19b7_1_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76" name="Google Shape;76;g2e5237a19b7_1_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e5237a19b7_1_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e5237a19b7_1_9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g2e5237a19b7_1_9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e4cda3378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e4cda33787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g2e4cda33787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c6e122bfa2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02" name="Google Shape;102;g2c6e122bfa2_0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e5237a19b7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08" name="Google Shape;108;g2e5237a19b7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1"/>
              <a:buFont typeface="Arial"/>
              <a:buNone/>
              <a:defRPr b="0" i="0" sz="1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7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7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7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사용자 지정 레이아웃">
  <p:cSld name="사용자 지정 레이아웃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8"/>
          <p:cNvPicPr preferRelativeResize="0"/>
          <p:nvPr/>
        </p:nvPicPr>
        <p:blipFill rotWithShape="1">
          <a:blip r:embed="rId2">
            <a:alphaModFix/>
          </a:blip>
          <a:srcRect b="21943" l="0" r="0" t="67715"/>
          <a:stretch/>
        </p:blipFill>
        <p:spPr>
          <a:xfrm>
            <a:off x="0" y="3596531"/>
            <a:ext cx="12192000" cy="2859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8"/>
          <p:cNvPicPr preferRelativeResize="0"/>
          <p:nvPr/>
        </p:nvPicPr>
        <p:blipFill rotWithShape="1">
          <a:blip r:embed="rId2">
            <a:alphaModFix/>
          </a:blip>
          <a:srcRect b="21943" l="0" r="0" t="25551"/>
          <a:stretch/>
        </p:blipFill>
        <p:spPr>
          <a:xfrm>
            <a:off x="0" y="0"/>
            <a:ext cx="12192000" cy="3600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8"/>
          <p:cNvPicPr preferRelativeResize="0"/>
          <p:nvPr/>
        </p:nvPicPr>
        <p:blipFill rotWithShape="1">
          <a:blip r:embed="rId2">
            <a:alphaModFix/>
          </a:blip>
          <a:srcRect b="21943" l="0" r="0" t="67715"/>
          <a:stretch/>
        </p:blipFill>
        <p:spPr>
          <a:xfrm>
            <a:off x="0" y="6148873"/>
            <a:ext cx="12192000" cy="709127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8"/>
          <p:cNvSpPr txBox="1"/>
          <p:nvPr>
            <p:ph type="title"/>
          </p:nvPr>
        </p:nvSpPr>
        <p:spPr>
          <a:xfrm>
            <a:off x="532456" y="510866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1" i="0" sz="344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21" name="Google Shape;21;p8"/>
          <p:cNvCxnSpPr>
            <a:stCxn id="19" idx="1"/>
            <a:endCxn id="19" idx="3"/>
          </p:cNvCxnSpPr>
          <p:nvPr/>
        </p:nvCxnSpPr>
        <p:spPr>
          <a:xfrm>
            <a:off x="0" y="6503437"/>
            <a:ext cx="121920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2" name="Google Shape;22;p8"/>
          <p:cNvSpPr txBox="1"/>
          <p:nvPr/>
        </p:nvSpPr>
        <p:spPr>
          <a:xfrm>
            <a:off x="11266756" y="6559088"/>
            <a:ext cx="755737" cy="15741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31"/>
              <a:buFont typeface="Arial"/>
              <a:buNone/>
            </a:pPr>
            <a:fld id="{00000000-1234-1234-1234-123412341234}" type="slidenum">
              <a:rPr b="0" i="0" lang="ko-KR" sz="1022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22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8"/>
          <p:cNvSpPr/>
          <p:nvPr/>
        </p:nvSpPr>
        <p:spPr>
          <a:xfrm>
            <a:off x="210470" y="6559088"/>
            <a:ext cx="3556571" cy="161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92"/>
              <a:buFont typeface="Arial"/>
              <a:buNone/>
            </a:pPr>
            <a:r>
              <a:rPr b="1" i="0" lang="ko-KR" sz="1292" u="none" cap="none" strike="noStrike">
                <a:solidFill>
                  <a:srgbClr val="34AEAA"/>
                </a:solidFill>
                <a:latin typeface="Arial"/>
                <a:ea typeface="Arial"/>
                <a:cs typeface="Arial"/>
                <a:sym typeface="Arial"/>
              </a:rPr>
              <a:t>KT AIVLE School</a:t>
            </a:r>
            <a:endParaRPr b="0" i="0" sz="1723" u="none" cap="none" strike="noStrike">
              <a:solidFill>
                <a:srgbClr val="34AEA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8"/>
          <p:cNvSpPr txBox="1"/>
          <p:nvPr>
            <p:ph idx="1" type="body"/>
          </p:nvPr>
        </p:nvSpPr>
        <p:spPr>
          <a:xfrm>
            <a:off x="553369" y="1338454"/>
            <a:ext cx="10757098" cy="655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1231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✔"/>
              <a:defRPr b="1" i="0" sz="295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b="0" i="0" sz="221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96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b="0" i="0" sz="172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p8"/>
          <p:cNvSpPr/>
          <p:nvPr/>
        </p:nvSpPr>
        <p:spPr>
          <a:xfrm>
            <a:off x="169507" y="1142862"/>
            <a:ext cx="11852986" cy="527472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" name="Google Shape;26;p8"/>
          <p:cNvCxnSpPr/>
          <p:nvPr/>
        </p:nvCxnSpPr>
        <p:spPr>
          <a:xfrm rot="10800000">
            <a:off x="-5" y="1046297"/>
            <a:ext cx="12192005" cy="20820"/>
          </a:xfrm>
          <a:prstGeom prst="straightConnector1">
            <a:avLst/>
          </a:prstGeom>
          <a:noFill/>
          <a:ln cap="flat" cmpd="thickThin" w="28575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7" name="Google Shape;2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54455" y="126128"/>
            <a:ext cx="1068038" cy="243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">
  <p:cSld name="End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37679" y="404873"/>
            <a:ext cx="131450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9"/>
          <p:cNvSpPr/>
          <p:nvPr/>
        </p:nvSpPr>
        <p:spPr>
          <a:xfrm>
            <a:off x="7873572" y="3492799"/>
            <a:ext cx="2741372" cy="2410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9"/>
              <a:buFont typeface="Arial"/>
              <a:buNone/>
            </a:pPr>
            <a:r>
              <a:rPr b="0" i="0" lang="ko-KR" sz="1969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Make it possible</a:t>
            </a:r>
            <a:endParaRPr b="0" i="0" sz="1723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텍스트, 클립아트이(가) 표시된 사진&#10;&#10;자동 생성된 설명" id="31" name="Google Shape;3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52094" y="2907769"/>
            <a:ext cx="2372373" cy="496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-24561"/>
            <a:ext cx="12192000" cy="75027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idx="1" type="body"/>
          </p:nvPr>
        </p:nvSpPr>
        <p:spPr>
          <a:xfrm>
            <a:off x="269241" y="1189178"/>
            <a:ext cx="11653522" cy="6893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93700" lvl="0" marL="457200" marR="0" rtl="0" algn="l">
              <a:lnSpc>
                <a:spcPct val="90000"/>
              </a:lnSpc>
              <a:spcBef>
                <a:spcPts val="1231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✔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2425" lvl="1" marL="9144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950"/>
              <a:buFont typeface="Noto Sans Symbols"/>
              <a:buChar char="▪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8645" lvl="2" marL="13716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7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10"/>
          <p:cNvSpPr txBox="1"/>
          <p:nvPr>
            <p:ph type="title"/>
          </p:nvPr>
        </p:nvSpPr>
        <p:spPr>
          <a:xfrm>
            <a:off x="0" y="0"/>
            <a:ext cx="3692308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541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type="title"/>
          </p:nvPr>
        </p:nvSpPr>
        <p:spPr>
          <a:xfrm>
            <a:off x="609600" y="27432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b="0" i="0" sz="431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b="0" i="0" sz="431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b="0" i="0" sz="431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b="0" i="0" sz="431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b="0" i="0" sz="431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b="0" i="0" sz="43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b="0" i="0" sz="43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b="0" i="0" sz="43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b="0" i="0" sz="43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11"/>
          <p:cNvSpPr txBox="1"/>
          <p:nvPr>
            <p:ph idx="1" type="body"/>
          </p:nvPr>
        </p:nvSpPr>
        <p:spPr>
          <a:xfrm>
            <a:off x="609600" y="1600201"/>
            <a:ext cx="10972800" cy="5655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70967" lvl="0" marL="457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42"/>
              <a:buFont typeface="Arial"/>
              <a:buChar char="•"/>
              <a:defRPr b="0" i="0" sz="275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2425" lvl="1" marL="9144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5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0042" lvl="2" marL="1371600" marR="0" rtl="0" algn="l">
              <a:lnSpc>
                <a:spcPct val="90000"/>
              </a:lnSpc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755"/>
              <a:buFont typeface="Arial"/>
              <a:buChar char="•"/>
              <a:defRPr b="0" i="0" sz="215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7660" lvl="3" marL="1828800" marR="0" rtl="0" algn="l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60"/>
              <a:buFont typeface="Arial"/>
              <a:buChar char="–"/>
              <a:defRPr b="0" i="0" sz="192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27660" lvl="4" marL="2286000" marR="0" rtl="0" algn="l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60"/>
              <a:buFont typeface="Arial"/>
              <a:buChar char="»"/>
              <a:defRPr b="0" i="0" sz="192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29755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9755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9755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9755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Section Titl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2"/>
          <p:cNvSpPr txBox="1"/>
          <p:nvPr>
            <p:ph type="title"/>
          </p:nvPr>
        </p:nvSpPr>
        <p:spPr>
          <a:xfrm>
            <a:off x="269241" y="2084172"/>
            <a:ext cx="11653522" cy="11623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735"/>
              <a:buFont typeface="Calibri"/>
              <a:buNone/>
              <a:defRPr b="0" i="0" sz="705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png"/><Relationship Id="rId4" Type="http://schemas.openxmlformats.org/officeDocument/2006/relationships/image" Target="../media/image7.png"/><Relationship Id="rId5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9613" y="402965"/>
            <a:ext cx="106803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"/>
          <p:cNvSpPr/>
          <p:nvPr/>
        </p:nvSpPr>
        <p:spPr>
          <a:xfrm>
            <a:off x="9765915" y="6335312"/>
            <a:ext cx="2227365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Make it possible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텍스트, 클립아트이(가) 표시된 사진&#10;&#10;자동 생성된 설명" id="49" name="Google Shape;49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10964" y="5829300"/>
            <a:ext cx="1927553" cy="41765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" name="Google Shape;50;p1"/>
          <p:cNvCxnSpPr/>
          <p:nvPr/>
        </p:nvCxnSpPr>
        <p:spPr>
          <a:xfrm>
            <a:off x="862205" y="2286000"/>
            <a:ext cx="0" cy="1069750"/>
          </a:xfrm>
          <a:prstGeom prst="straightConnector1">
            <a:avLst/>
          </a:prstGeom>
          <a:noFill/>
          <a:ln cap="flat" cmpd="sng" w="57150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1" name="Google Shape;51;p1"/>
          <p:cNvSpPr txBox="1"/>
          <p:nvPr/>
        </p:nvSpPr>
        <p:spPr>
          <a:xfrm>
            <a:off x="983632" y="2223951"/>
            <a:ext cx="8245800" cy="12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ko-KR" sz="2100" u="none" cap="none" strike="noStrike">
                <a:solidFill>
                  <a:srgbClr val="000000"/>
                </a:solidFill>
                <a:latin typeface="B612 Mono"/>
                <a:ea typeface="B612 Mono"/>
                <a:cs typeface="B612 Mono"/>
                <a:sym typeface="B612 Mono"/>
              </a:rPr>
              <a:t>AI개발자 트랙 미니프로젝트  </a:t>
            </a:r>
            <a:r>
              <a:rPr b="1" lang="ko-KR" sz="2100">
                <a:latin typeface="B612 Mono"/>
                <a:ea typeface="B612 Mono"/>
                <a:cs typeface="B612 Mono"/>
                <a:sym typeface="B612 Mono"/>
              </a:rPr>
              <a:t>7</a:t>
            </a:r>
            <a:r>
              <a:rPr b="1" i="0" lang="ko-KR" sz="2100" u="none" cap="none" strike="noStrike">
                <a:solidFill>
                  <a:srgbClr val="000000"/>
                </a:solidFill>
                <a:latin typeface="B612 Mono"/>
                <a:ea typeface="B612 Mono"/>
                <a:cs typeface="B612 Mono"/>
                <a:sym typeface="B612 Mono"/>
              </a:rPr>
              <a:t>차</a:t>
            </a:r>
            <a:r>
              <a:rPr i="0" lang="ko-KR" sz="2000" u="none" cap="none" strike="noStrike">
                <a:solidFill>
                  <a:srgbClr val="000000"/>
                </a:solidFill>
                <a:latin typeface="B612 Mono"/>
                <a:ea typeface="B612 Mono"/>
                <a:cs typeface="B612 Mono"/>
                <a:sym typeface="B612 Mono"/>
              </a:rPr>
              <a:t> </a:t>
            </a:r>
            <a:endParaRPr i="0" sz="2000" u="none" cap="none" strike="noStrike">
              <a:solidFill>
                <a:srgbClr val="000000"/>
              </a:solidFill>
              <a:latin typeface="B612 Mono"/>
              <a:ea typeface="B612 Mono"/>
              <a:cs typeface="B612 Mono"/>
              <a:sym typeface="B612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i="0" sz="1000" u="none" cap="none" strike="noStrike">
              <a:solidFill>
                <a:srgbClr val="000000"/>
              </a:solidFill>
              <a:latin typeface="B612 Mono"/>
              <a:ea typeface="B612 Mono"/>
              <a:cs typeface="B612 Mono"/>
              <a:sym typeface="B612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lang="ko-KR" sz="4400">
                <a:latin typeface="B612 Mono"/>
                <a:ea typeface="B612 Mono"/>
                <a:cs typeface="B612 Mono"/>
                <a:sym typeface="B612 Mono"/>
              </a:rPr>
              <a:t>Chat Boy Web Service</a:t>
            </a:r>
            <a:endParaRPr b="1" i="0" sz="4400" u="none" cap="none" strike="noStrike">
              <a:solidFill>
                <a:srgbClr val="000000"/>
              </a:solidFill>
              <a:latin typeface="B612 Mono"/>
              <a:ea typeface="B612 Mono"/>
              <a:cs typeface="B612 Mono"/>
              <a:sym typeface="B612 Mono"/>
            </a:endParaRPr>
          </a:p>
        </p:txBody>
      </p:sp>
      <p:sp>
        <p:nvSpPr>
          <p:cNvPr id="52" name="Google Shape;52;p1"/>
          <p:cNvSpPr txBox="1"/>
          <p:nvPr/>
        </p:nvSpPr>
        <p:spPr>
          <a:xfrm>
            <a:off x="983618" y="3444250"/>
            <a:ext cx="8542200" cy="6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ko-KR" sz="2800">
                <a:solidFill>
                  <a:srgbClr val="1F6765"/>
                </a:solidFill>
                <a:latin typeface="B612 Mono"/>
                <a:ea typeface="B612 Mono"/>
                <a:cs typeface="B612 Mono"/>
                <a:sym typeface="B612 Mono"/>
              </a:rPr>
              <a:t>DOOM! 조</a:t>
            </a:r>
            <a:endParaRPr b="1" i="0" sz="2800" u="none" cap="none" strike="noStrike">
              <a:solidFill>
                <a:srgbClr val="1F6765"/>
              </a:solidFill>
              <a:latin typeface="B612 Mono"/>
              <a:ea typeface="B612 Mono"/>
              <a:cs typeface="B612 Mono"/>
              <a:sym typeface="B612 Mon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e5237a19b7_1_5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latin typeface="B612 Mono"/>
                <a:ea typeface="B612 Mono"/>
                <a:cs typeface="B612 Mono"/>
                <a:sym typeface="B612 Mono"/>
              </a:rPr>
              <a:t>단발성 GPT</a:t>
            </a:r>
            <a:endParaRPr sz="2800">
              <a:solidFill>
                <a:srgbClr val="000000"/>
              </a:solidFill>
              <a:latin typeface="B612 Mono"/>
              <a:ea typeface="B612 Mono"/>
              <a:cs typeface="B612 Mono"/>
              <a:sym typeface="B612 Mono"/>
            </a:endParaRPr>
          </a:p>
        </p:txBody>
      </p:sp>
      <p:sp>
        <p:nvSpPr>
          <p:cNvPr id="119" name="Google Shape;119;g2e5237a19b7_1_5"/>
          <p:cNvSpPr/>
          <p:nvPr/>
        </p:nvSpPr>
        <p:spPr>
          <a:xfrm>
            <a:off x="544277" y="5799200"/>
            <a:ext cx="987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B612 Mono"/>
              <a:buChar char="▪"/>
            </a:pPr>
            <a:r>
              <a:rPr lang="ko-KR" sz="2000">
                <a:latin typeface="B612 Mono"/>
                <a:ea typeface="B612 Mono"/>
                <a:cs typeface="B612 Mono"/>
                <a:sym typeface="B612 Mono"/>
              </a:rPr>
              <a:t>vectorDB 형식의 답변 데이터 저장</a:t>
            </a:r>
            <a:endParaRPr sz="2000">
              <a:latin typeface="B612 Mono"/>
              <a:ea typeface="B612 Mono"/>
              <a:cs typeface="B612 Mono"/>
              <a:sym typeface="B612 Mono"/>
            </a:endParaRPr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B612 Mono"/>
              <a:buChar char="▪"/>
            </a:pPr>
            <a:r>
              <a:rPr lang="ko-KR" sz="2000">
                <a:latin typeface="B612 Mono"/>
                <a:ea typeface="B612 Mono"/>
                <a:cs typeface="B612 Mono"/>
                <a:sym typeface="B612 Mono"/>
              </a:rPr>
              <a:t>csv </a:t>
            </a:r>
            <a:r>
              <a:rPr lang="ko-KR" sz="2000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rPr>
              <a:t>파일을 이용하여,답변 추가 저장 가능</a:t>
            </a:r>
            <a:endParaRPr sz="2000">
              <a:latin typeface="B612 Mono"/>
              <a:ea typeface="B612 Mono"/>
              <a:cs typeface="B612 Mono"/>
              <a:sym typeface="B612 Mono"/>
            </a:endParaRPr>
          </a:p>
        </p:txBody>
      </p:sp>
      <p:pic>
        <p:nvPicPr>
          <p:cNvPr id="120" name="Google Shape;120;g2e5237a19b7_1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325" y="1168438"/>
            <a:ext cx="8673924" cy="460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e5237a19b7_1_10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latin typeface="B612 Mono"/>
                <a:ea typeface="B612 Mono"/>
                <a:cs typeface="B612 Mono"/>
                <a:sym typeface="B612 Mono"/>
              </a:rPr>
              <a:t>LANG GPT</a:t>
            </a:r>
            <a:endParaRPr sz="2800">
              <a:solidFill>
                <a:srgbClr val="000000"/>
              </a:solidFill>
              <a:latin typeface="B612 Mono"/>
              <a:ea typeface="B612 Mono"/>
              <a:cs typeface="B612 Mono"/>
              <a:sym typeface="B612 Mono"/>
            </a:endParaRPr>
          </a:p>
        </p:txBody>
      </p:sp>
      <p:pic>
        <p:nvPicPr>
          <p:cNvPr id="126" name="Google Shape;126;g2e5237a19b7_1_10"/>
          <p:cNvPicPr preferRelativeResize="0"/>
          <p:nvPr/>
        </p:nvPicPr>
        <p:blipFill rotWithShape="1">
          <a:blip r:embed="rId3">
            <a:alphaModFix/>
          </a:blip>
          <a:srcRect b="48838" l="0" r="0" t="0"/>
          <a:stretch/>
        </p:blipFill>
        <p:spPr>
          <a:xfrm>
            <a:off x="132674" y="1177925"/>
            <a:ext cx="6578118" cy="406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g2e5237a19b7_1_10"/>
          <p:cNvPicPr preferRelativeResize="0"/>
          <p:nvPr/>
        </p:nvPicPr>
        <p:blipFill rotWithShape="1">
          <a:blip r:embed="rId3">
            <a:alphaModFix/>
          </a:blip>
          <a:srcRect b="0" l="0" r="0" t="50568"/>
          <a:stretch/>
        </p:blipFill>
        <p:spPr>
          <a:xfrm>
            <a:off x="3871100" y="2607100"/>
            <a:ext cx="6391749" cy="381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e5237a19b7_1_15"/>
          <p:cNvSpPr txBox="1"/>
          <p:nvPr>
            <p:ph type="title"/>
          </p:nvPr>
        </p:nvSpPr>
        <p:spPr>
          <a:xfrm>
            <a:off x="315672" y="287375"/>
            <a:ext cx="87909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B612 Mono"/>
                <a:ea typeface="B612 Mono"/>
                <a:cs typeface="B612 Mono"/>
                <a:sym typeface="B612 Mono"/>
              </a:rPr>
              <a:t>3. </a:t>
            </a:r>
            <a:r>
              <a:rPr lang="ko-KR" sz="2800">
                <a:solidFill>
                  <a:srgbClr val="000000"/>
                </a:solidFill>
                <a:latin typeface="B612 Mono"/>
                <a:ea typeface="B612 Mono"/>
                <a:cs typeface="B612 Mono"/>
                <a:sym typeface="B612 Mono"/>
              </a:rPr>
              <a:t>단계별 모델링 </a:t>
            </a:r>
            <a:r>
              <a:rPr lang="ko-KR" sz="2800">
                <a:latin typeface="B612 Mono"/>
                <a:ea typeface="B612 Mono"/>
                <a:cs typeface="B612 Mono"/>
                <a:sym typeface="B612 Mono"/>
              </a:rPr>
              <a:t>admin - 추가한 기능</a:t>
            </a:r>
            <a:endParaRPr sz="2800">
              <a:solidFill>
                <a:srgbClr val="000000"/>
              </a:solidFill>
              <a:latin typeface="B612 Mono"/>
              <a:ea typeface="B612 Mono"/>
              <a:cs typeface="B612 Mono"/>
              <a:sym typeface="B612 Mono"/>
            </a:endParaRPr>
          </a:p>
        </p:txBody>
      </p:sp>
      <p:sp>
        <p:nvSpPr>
          <p:cNvPr id="133" name="Google Shape;133;g2e5237a19b7_1_15"/>
          <p:cNvSpPr/>
          <p:nvPr/>
        </p:nvSpPr>
        <p:spPr>
          <a:xfrm>
            <a:off x="450825" y="5053400"/>
            <a:ext cx="98709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▪"/>
            </a:pPr>
            <a:r>
              <a:rPr lang="ko-KR" sz="2200"/>
              <a:t> 맴버별 권한 확인 및 설정</a:t>
            </a:r>
            <a:endParaRPr sz="2200"/>
          </a:p>
          <a:p>
            <a:pPr indent="-1397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▪"/>
            </a:pPr>
            <a:r>
              <a:rPr lang="ko-KR" sz="2200"/>
              <a:t> 가입일 및 마지막 접속 시간 확인 가능</a:t>
            </a:r>
            <a:endParaRPr sz="2200"/>
          </a:p>
        </p:txBody>
      </p:sp>
      <p:pic>
        <p:nvPicPr>
          <p:cNvPr id="134" name="Google Shape;134;g2e5237a19b7_1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73383"/>
            <a:ext cx="11887200" cy="35167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e5237a19b7_1_27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admin page 구성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2e5237a19b7_1_27"/>
          <p:cNvSpPr/>
          <p:nvPr/>
        </p:nvSpPr>
        <p:spPr>
          <a:xfrm>
            <a:off x="5497675" y="1309275"/>
            <a:ext cx="5979300" cy="49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▪"/>
            </a:pPr>
            <a:r>
              <a:rPr lang="ko-KR" sz="2200"/>
              <a:t> 관리자 권한 부여된 사용자의 관리 페이지</a:t>
            </a:r>
            <a:endParaRPr sz="2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200"/>
              <a:t>- 이메일 정보 추가 및 권한 변경 가능</a:t>
            </a:r>
            <a:endParaRPr sz="22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200"/>
              <a:t>- 유저별 권한 및 정보 확인가능 </a:t>
            </a:r>
            <a:endParaRPr sz="22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200"/>
              <a:t>- 그룹</a:t>
            </a:r>
            <a:endParaRPr sz="22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200"/>
              <a:t>- 메시지 이력 확인 가능</a:t>
            </a:r>
            <a:endParaRPr sz="22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200"/>
              <a:t>- Vector Data 확인 및 추가 가능</a:t>
            </a:r>
            <a:endParaRPr sz="22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200"/>
              <a:t>- 추후 SNS 연동기능 추가 가능</a:t>
            </a:r>
            <a:endParaRPr sz="2200"/>
          </a:p>
        </p:txBody>
      </p:sp>
      <p:pic>
        <p:nvPicPr>
          <p:cNvPr id="141" name="Google Shape;141;g2e5237a19b7_1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54000"/>
            <a:ext cx="5099525" cy="5264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e5237a19b7_1_32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admin page 기능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g2e5237a19b7_1_32"/>
          <p:cNvSpPr/>
          <p:nvPr/>
        </p:nvSpPr>
        <p:spPr>
          <a:xfrm>
            <a:off x="450827" y="1309275"/>
            <a:ext cx="987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▪"/>
            </a:pPr>
            <a:r>
              <a:rPr b="0" i="0" lang="ko-K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단계별 모델링을 수행한 내용 또는 공유하고 싶은 점을 작성 해주세요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g2e5237a19b7_1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61875"/>
            <a:ext cx="11887200" cy="44050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e5237a19b7_1_37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메모리 세션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2e5237a19b7_1_37"/>
          <p:cNvSpPr/>
          <p:nvPr/>
        </p:nvSpPr>
        <p:spPr>
          <a:xfrm>
            <a:off x="248950" y="5610050"/>
            <a:ext cx="11545800" cy="9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▪"/>
            </a:pPr>
            <a:r>
              <a:rPr lang="ko-KR" sz="2000"/>
              <a:t> 시간 및 맴버별 메시지 이력 확인 가능</a:t>
            </a:r>
            <a:endParaRPr sz="2000"/>
          </a:p>
          <a:p>
            <a:pPr indent="-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▪"/>
            </a:pPr>
            <a:r>
              <a:rPr lang="ko-KR" sz="2000"/>
              <a:t> 메시지 검색 기능</a:t>
            </a:r>
            <a:endParaRPr sz="2000"/>
          </a:p>
        </p:txBody>
      </p:sp>
      <p:pic>
        <p:nvPicPr>
          <p:cNvPr id="155" name="Google Shape;155;g2e5237a19b7_1_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68575"/>
            <a:ext cx="8526699" cy="454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e5237a19b7_1_47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여백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g2e5237a19b7_1_47"/>
          <p:cNvSpPr/>
          <p:nvPr/>
        </p:nvSpPr>
        <p:spPr>
          <a:xfrm>
            <a:off x="450827" y="1309275"/>
            <a:ext cx="987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▪"/>
            </a:pPr>
            <a:r>
              <a:rPr lang="ko-KR" sz="2000"/>
              <a:t>페이지 추가용 빈 페이지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e5237a19b7_1_78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조원 소개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g2e5237a19b7_1_78"/>
          <p:cNvSpPr/>
          <p:nvPr/>
        </p:nvSpPr>
        <p:spPr>
          <a:xfrm>
            <a:off x="450827" y="1309275"/>
            <a:ext cx="987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" name="Google Shape;59;g2e5237a19b7_1_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8950" y="1309275"/>
            <a:ext cx="7534089" cy="4843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e5237a19b7_0_0"/>
          <p:cNvSpPr txBox="1"/>
          <p:nvPr>
            <p:ph type="title"/>
          </p:nvPr>
        </p:nvSpPr>
        <p:spPr>
          <a:xfrm>
            <a:off x="532456" y="510866"/>
            <a:ext cx="10821300" cy="590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Index</a:t>
            </a:r>
            <a:endParaRPr/>
          </a:p>
        </p:txBody>
      </p:sp>
      <p:sp>
        <p:nvSpPr>
          <p:cNvPr id="66" name="Google Shape;66;g2e5237a19b7_0_0"/>
          <p:cNvSpPr txBox="1"/>
          <p:nvPr>
            <p:ph idx="1" type="body"/>
          </p:nvPr>
        </p:nvSpPr>
        <p:spPr>
          <a:xfrm>
            <a:off x="553369" y="1338454"/>
            <a:ext cx="10757100" cy="4941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231"/>
              </a:spcBef>
              <a:spcAft>
                <a:spcPts val="0"/>
              </a:spcAft>
              <a:buSzPts val="1800"/>
              <a:buFont typeface="B612 Mono"/>
              <a:buAutoNum type="arabicPeriod"/>
            </a:pPr>
            <a:r>
              <a:rPr lang="ko-KR" sz="1800">
                <a:latin typeface="B612 Mono"/>
                <a:ea typeface="B612 Mono"/>
                <a:cs typeface="B612 Mono"/>
                <a:sym typeface="B612 Mono"/>
              </a:rPr>
              <a:t>화면 구성 - 디자인 요약</a:t>
            </a:r>
            <a:endParaRPr sz="1800">
              <a:latin typeface="B612 Mono"/>
              <a:ea typeface="B612 Mono"/>
              <a:cs typeface="B612 Mono"/>
              <a:sym typeface="B612 Mon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612 Mono"/>
              <a:buAutoNum type="alphaLcPeriod"/>
            </a:pPr>
            <a:r>
              <a:rPr lang="ko-KR" sz="1800">
                <a:latin typeface="B612 Mono"/>
                <a:ea typeface="B612 Mono"/>
                <a:cs typeface="B612 Mono"/>
                <a:sym typeface="B612 Mono"/>
              </a:rPr>
              <a:t>UI Design - figma</a:t>
            </a:r>
            <a:endParaRPr sz="1800">
              <a:latin typeface="B612 Mono"/>
              <a:ea typeface="B612 Mono"/>
              <a:cs typeface="B612 Mono"/>
              <a:sym typeface="B612 Mon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612 Mono"/>
              <a:buAutoNum type="alphaLcPeriod"/>
            </a:pPr>
            <a:r>
              <a:rPr lang="ko-KR" sz="1800">
                <a:latin typeface="B612 Mono"/>
                <a:ea typeface="B612 Mono"/>
                <a:cs typeface="B612 Mono"/>
                <a:sym typeface="B612 Mono"/>
              </a:rPr>
              <a:t>화면 서비스 플로우 설계</a:t>
            </a:r>
            <a:endParaRPr sz="1800">
              <a:latin typeface="B612 Mono"/>
              <a:ea typeface="B612 Mono"/>
              <a:cs typeface="B612 Mono"/>
              <a:sym typeface="B612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612 Mono"/>
              <a:buAutoNum type="arabicPeriod"/>
            </a:pPr>
            <a:r>
              <a:rPr lang="ko-KR" sz="1800">
                <a:latin typeface="B612 Mono"/>
                <a:ea typeface="B612 Mono"/>
                <a:cs typeface="B612 Mono"/>
                <a:sym typeface="B612 Mono"/>
              </a:rPr>
              <a:t>function - 필수 기능</a:t>
            </a:r>
            <a:endParaRPr sz="1800">
              <a:latin typeface="B612 Mono"/>
              <a:ea typeface="B612 Mono"/>
              <a:cs typeface="B612 Mono"/>
              <a:sym typeface="B612 Mon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612 Mono"/>
              <a:buAutoNum type="alphaLcPeriod"/>
            </a:pPr>
            <a:r>
              <a:rPr lang="ko-KR" sz="1800">
                <a:latin typeface="B612 Mono"/>
                <a:ea typeface="B612 Mono"/>
                <a:cs typeface="B612 Mono"/>
                <a:sym typeface="B612 Mono"/>
              </a:rPr>
              <a:t>모델 변경 - 추가수집</a:t>
            </a:r>
            <a:endParaRPr sz="1800">
              <a:latin typeface="B612 Mono"/>
              <a:ea typeface="B612 Mono"/>
              <a:cs typeface="B612 Mono"/>
              <a:sym typeface="B612 Mon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612 Mono"/>
              <a:buAutoNum type="alphaLcPeriod"/>
            </a:pPr>
            <a:r>
              <a:rPr lang="ko-KR" sz="1800">
                <a:latin typeface="B612 Mono"/>
                <a:ea typeface="B612 Mono"/>
                <a:cs typeface="B612 Mono"/>
                <a:sym typeface="B612 Mono"/>
              </a:rPr>
              <a:t>로그인 회원가입 구현</a:t>
            </a:r>
            <a:endParaRPr sz="1800">
              <a:latin typeface="B612 Mono"/>
              <a:ea typeface="B612 Mono"/>
              <a:cs typeface="B612 Mono"/>
              <a:sym typeface="B612 Mon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612 Mono"/>
              <a:buAutoNum type="alphaLcPeriod"/>
            </a:pPr>
            <a:r>
              <a:rPr lang="ko-KR" sz="1800">
                <a:latin typeface="B612 Mono"/>
                <a:ea typeface="B612 Mono"/>
                <a:cs typeface="B612 Mono"/>
                <a:sym typeface="B612 Mono"/>
              </a:rPr>
              <a:t>단발성 GPT</a:t>
            </a:r>
            <a:endParaRPr sz="1800">
              <a:latin typeface="B612 Mono"/>
              <a:ea typeface="B612 Mono"/>
              <a:cs typeface="B612 Mono"/>
              <a:sym typeface="B612 Mon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612 Mono"/>
              <a:buAutoNum type="alphaLcPeriod"/>
            </a:pPr>
            <a:r>
              <a:rPr lang="ko-KR" sz="1800">
                <a:latin typeface="B612 Mono"/>
                <a:ea typeface="B612 Mono"/>
                <a:cs typeface="B612 Mono"/>
                <a:sym typeface="B612 Mono"/>
              </a:rPr>
              <a:t>LANG GPT</a:t>
            </a:r>
            <a:endParaRPr sz="1800">
              <a:latin typeface="B612 Mono"/>
              <a:ea typeface="B612 Mono"/>
              <a:cs typeface="B612 Mono"/>
              <a:sym typeface="B612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612 Mono"/>
              <a:buAutoNum type="arabicPeriod"/>
            </a:pPr>
            <a:r>
              <a:rPr lang="ko-KR" sz="1800">
                <a:latin typeface="B612 Mono"/>
                <a:ea typeface="B612 Mono"/>
                <a:cs typeface="B612 Mono"/>
                <a:sym typeface="B612 Mono"/>
              </a:rPr>
              <a:t>admin - 추가한 기능</a:t>
            </a:r>
            <a:endParaRPr sz="1800">
              <a:latin typeface="B612 Mono"/>
              <a:ea typeface="B612 Mono"/>
              <a:cs typeface="B612 Mono"/>
              <a:sym typeface="B612 Mon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612 Mono"/>
              <a:buAutoNum type="alphaLcPeriod"/>
            </a:pPr>
            <a:r>
              <a:rPr lang="ko-KR" sz="1800">
                <a:latin typeface="B612 Mono"/>
                <a:ea typeface="B612 Mono"/>
                <a:cs typeface="B612 Mono"/>
                <a:sym typeface="B612 Mono"/>
              </a:rPr>
              <a:t>admin page 구성</a:t>
            </a:r>
            <a:endParaRPr sz="1800">
              <a:latin typeface="B612 Mono"/>
              <a:ea typeface="B612 Mono"/>
              <a:cs typeface="B612 Mono"/>
              <a:sym typeface="B612 Mon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612 Mono"/>
              <a:buAutoNum type="alphaLcPeriod"/>
            </a:pPr>
            <a:r>
              <a:rPr lang="ko-KR" sz="1800">
                <a:latin typeface="B612 Mono"/>
                <a:ea typeface="B612 Mono"/>
                <a:cs typeface="B612 Mono"/>
                <a:sym typeface="B612 Mono"/>
              </a:rPr>
              <a:t>admin page 기능</a:t>
            </a:r>
            <a:endParaRPr sz="1800">
              <a:latin typeface="B612 Mono"/>
              <a:ea typeface="B612 Mono"/>
              <a:cs typeface="B612 Mono"/>
              <a:sym typeface="B612 Mon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612 Mono"/>
              <a:buAutoNum type="alphaLcPeriod"/>
            </a:pPr>
            <a:r>
              <a:rPr lang="ko-KR" sz="1800">
                <a:latin typeface="B612 Mono"/>
                <a:ea typeface="B612 Mono"/>
                <a:cs typeface="B612 Mono"/>
                <a:sym typeface="B612 Mono"/>
              </a:rPr>
              <a:t>메모리 세션</a:t>
            </a:r>
            <a:endParaRPr sz="1800">
              <a:latin typeface="B612 Mono"/>
              <a:ea typeface="B612 Mono"/>
              <a:cs typeface="B612 Mono"/>
              <a:sym typeface="B612 Mon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>
            <p:ph type="title"/>
          </p:nvPr>
        </p:nvSpPr>
        <p:spPr>
          <a:xfrm>
            <a:off x="315685" y="287383"/>
            <a:ext cx="6808597" cy="628844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900">
                <a:solidFill>
                  <a:srgbClr val="000000"/>
                </a:solidFill>
                <a:latin typeface="B612 Mono"/>
                <a:ea typeface="B612 Mono"/>
                <a:cs typeface="B612 Mono"/>
                <a:sym typeface="B612 Mono"/>
              </a:rPr>
              <a:t>UI Design</a:t>
            </a:r>
            <a:endParaRPr sz="2900">
              <a:solidFill>
                <a:srgbClr val="000000"/>
              </a:solidFill>
              <a:latin typeface="B612 Mono"/>
              <a:ea typeface="B612 Mono"/>
              <a:cs typeface="B612 Mono"/>
              <a:sym typeface="B612 Mono"/>
            </a:endParaRPr>
          </a:p>
        </p:txBody>
      </p:sp>
      <p:pic>
        <p:nvPicPr>
          <p:cNvPr id="72" name="Google Shape;7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925" y="1679450"/>
            <a:ext cx="11252150" cy="453187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2"/>
          <p:cNvSpPr/>
          <p:nvPr/>
        </p:nvSpPr>
        <p:spPr>
          <a:xfrm>
            <a:off x="469927" y="1188050"/>
            <a:ext cx="987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206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B612 Mono"/>
              <a:buChar char="▪"/>
            </a:pPr>
            <a:r>
              <a:rPr lang="ko-KR" sz="2100">
                <a:latin typeface="B612 Mono"/>
                <a:ea typeface="B612 Mono"/>
                <a:cs typeface="B612 Mono"/>
                <a:sym typeface="B612 Mono"/>
              </a:rPr>
              <a:t>Figma를 이용한 기본 UI 설계 및 디자인</a:t>
            </a:r>
            <a:endParaRPr i="0" sz="1500" u="none" cap="none" strike="noStrike">
              <a:solidFill>
                <a:srgbClr val="000000"/>
              </a:solidFill>
              <a:latin typeface="B612 Mono"/>
              <a:ea typeface="B612 Mono"/>
              <a:cs typeface="B612 Mono"/>
              <a:sym typeface="B612 Mon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e5237a19b7_1_85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900">
                <a:solidFill>
                  <a:srgbClr val="000000"/>
                </a:solidFill>
                <a:latin typeface="B612 Mono"/>
                <a:ea typeface="B612 Mono"/>
                <a:cs typeface="B612 Mono"/>
                <a:sym typeface="B612 Mono"/>
              </a:rPr>
              <a:t>UI Design</a:t>
            </a:r>
            <a:endParaRPr sz="2900">
              <a:solidFill>
                <a:srgbClr val="000000"/>
              </a:solidFill>
              <a:latin typeface="B612 Mono"/>
              <a:ea typeface="B612 Mono"/>
              <a:cs typeface="B612 Mono"/>
              <a:sym typeface="B612 Mono"/>
            </a:endParaRPr>
          </a:p>
        </p:txBody>
      </p:sp>
      <p:sp>
        <p:nvSpPr>
          <p:cNvPr id="79" name="Google Shape;79;g2e5237a19b7_1_85"/>
          <p:cNvSpPr/>
          <p:nvPr/>
        </p:nvSpPr>
        <p:spPr>
          <a:xfrm>
            <a:off x="494677" y="5635250"/>
            <a:ext cx="987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B612 Mono"/>
              <a:buChar char="▪"/>
            </a:pPr>
            <a:r>
              <a:rPr lang="ko-KR" sz="2200">
                <a:latin typeface="B612 Mono"/>
                <a:ea typeface="B612 Mono"/>
                <a:cs typeface="B612 Mono"/>
                <a:sym typeface="B612 Mono"/>
              </a:rPr>
              <a:t>오픈소스 css, flaticon을 이용하여 ui 제작</a:t>
            </a:r>
            <a:endParaRPr i="0" sz="2200" u="none" cap="none" strike="noStrike">
              <a:solidFill>
                <a:srgbClr val="000000"/>
              </a:solidFill>
              <a:latin typeface="B612 Mono"/>
              <a:ea typeface="B612 Mono"/>
              <a:cs typeface="B612 Mono"/>
              <a:sym typeface="B612 Mono"/>
            </a:endParaRPr>
          </a:p>
        </p:txBody>
      </p:sp>
      <p:pic>
        <p:nvPicPr>
          <p:cNvPr id="80" name="Google Shape;80;g2e5237a19b7_1_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550" y="1428219"/>
            <a:ext cx="4751280" cy="350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g2e5237a19b7_1_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9028" y="2404650"/>
            <a:ext cx="3828825" cy="315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g2e5237a19b7_1_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4575" y="1179963"/>
            <a:ext cx="6233549" cy="35063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e5237a19b7_1_93"/>
          <p:cNvSpPr txBox="1"/>
          <p:nvPr>
            <p:ph type="title"/>
          </p:nvPr>
        </p:nvSpPr>
        <p:spPr>
          <a:xfrm>
            <a:off x="532456" y="510866"/>
            <a:ext cx="10821300" cy="590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Easter Egg</a:t>
            </a:r>
            <a:endParaRPr/>
          </a:p>
        </p:txBody>
      </p:sp>
      <p:sp>
        <p:nvSpPr>
          <p:cNvPr id="89" name="Google Shape;89;g2e5237a19b7_1_93"/>
          <p:cNvSpPr txBox="1"/>
          <p:nvPr>
            <p:ph idx="1" type="body"/>
          </p:nvPr>
        </p:nvSpPr>
        <p:spPr>
          <a:xfrm>
            <a:off x="564550" y="5499044"/>
            <a:ext cx="10757100" cy="369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31"/>
              </a:spcBef>
              <a:spcAft>
                <a:spcPts val="0"/>
              </a:spcAft>
              <a:buNone/>
            </a:pPr>
            <a:r>
              <a:rPr lang="ko-KR" sz="1800">
                <a:latin typeface="B612 Mono"/>
                <a:ea typeface="B612 Mono"/>
                <a:cs typeface="B612 Mono"/>
                <a:sym typeface="B612 Mono"/>
              </a:rPr>
              <a:t>Doom play 가능 (로그인 필수!!!)</a:t>
            </a:r>
            <a:endParaRPr sz="1800">
              <a:latin typeface="B612 Mono"/>
              <a:ea typeface="B612 Mono"/>
              <a:cs typeface="B612 Mono"/>
              <a:sym typeface="B612 Mono"/>
            </a:endParaRPr>
          </a:p>
        </p:txBody>
      </p:sp>
      <p:pic>
        <p:nvPicPr>
          <p:cNvPr id="90" name="Google Shape;90;g2e5237a19b7_1_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400" y="1535550"/>
            <a:ext cx="5889950" cy="331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g2e5237a19b7_1_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4775" y="1346766"/>
            <a:ext cx="5609649" cy="36906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e4cda33787_0_0"/>
          <p:cNvSpPr txBox="1"/>
          <p:nvPr>
            <p:ph type="title"/>
          </p:nvPr>
        </p:nvSpPr>
        <p:spPr>
          <a:xfrm>
            <a:off x="532456" y="510866"/>
            <a:ext cx="10821300" cy="590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B612 Mono"/>
                <a:ea typeface="B612 Mono"/>
                <a:cs typeface="B612 Mono"/>
                <a:sym typeface="B612 Mono"/>
              </a:rPr>
              <a:t>화면 서비스 플로우 설계 </a:t>
            </a:r>
            <a:endParaRPr>
              <a:latin typeface="B612 Mono"/>
              <a:ea typeface="B612 Mono"/>
              <a:cs typeface="B612 Mono"/>
              <a:sym typeface="B612 Mono"/>
            </a:endParaRPr>
          </a:p>
        </p:txBody>
      </p:sp>
      <p:pic>
        <p:nvPicPr>
          <p:cNvPr id="98" name="Google Shape;98;g2e4cda33787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900" y="1167575"/>
            <a:ext cx="6222225" cy="336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g2e4cda33787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0200" y="2868000"/>
            <a:ext cx="5737026" cy="324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c6e122bfa2_0_3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B612 Mono"/>
                <a:ea typeface="B612 Mono"/>
                <a:cs typeface="B612 Mono"/>
                <a:sym typeface="B612 Mono"/>
              </a:rPr>
              <a:t>2. 기본 모델링</a:t>
            </a:r>
            <a:endParaRPr sz="2800">
              <a:solidFill>
                <a:srgbClr val="000000"/>
              </a:solidFill>
              <a:latin typeface="B612 Mono"/>
              <a:ea typeface="B612 Mono"/>
              <a:cs typeface="B612 Mono"/>
              <a:sym typeface="B612 Mono"/>
            </a:endParaRPr>
          </a:p>
        </p:txBody>
      </p:sp>
      <p:sp>
        <p:nvSpPr>
          <p:cNvPr id="105" name="Google Shape;105;g2c6e122bfa2_0_3"/>
          <p:cNvSpPr/>
          <p:nvPr/>
        </p:nvSpPr>
        <p:spPr>
          <a:xfrm>
            <a:off x="450825" y="1309275"/>
            <a:ext cx="9870900" cy="44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B612 Mono"/>
              <a:buChar char="▪"/>
            </a:pPr>
            <a:r>
              <a:rPr lang="ko-KR" sz="2000">
                <a:latin typeface="B612 Mono"/>
                <a:ea typeface="B612 Mono"/>
                <a:cs typeface="B612 Mono"/>
                <a:sym typeface="B612 Mono"/>
              </a:rPr>
              <a:t>- 프로젝트 기본 목표</a:t>
            </a:r>
            <a:endParaRPr sz="2000">
              <a:latin typeface="B612 Mono"/>
              <a:ea typeface="B612 Mono"/>
              <a:cs typeface="B612 Mono"/>
              <a:sym typeface="B612 Mon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B612 Mono"/>
              <a:ea typeface="B612 Mono"/>
              <a:cs typeface="B612 Mono"/>
              <a:sym typeface="B612 Mon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612 Mono"/>
              <a:buChar char="-"/>
            </a:pPr>
            <a:r>
              <a:rPr lang="ko-KR" sz="2000">
                <a:latin typeface="B612 Mono"/>
                <a:ea typeface="B612 Mono"/>
                <a:cs typeface="B612 Mono"/>
                <a:sym typeface="B612 Mono"/>
              </a:rPr>
              <a:t>개인정보를 제외한, 추가 정보 수집 및 반영</a:t>
            </a:r>
            <a:endParaRPr sz="2000">
              <a:latin typeface="B612 Mono"/>
              <a:ea typeface="B612 Mono"/>
              <a:cs typeface="B612 Mono"/>
              <a:sym typeface="B612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B612 Mono"/>
              <a:ea typeface="B612 Mono"/>
              <a:cs typeface="B612 Mono"/>
              <a:sym typeface="B612 Mon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612 Mono"/>
              <a:buChar char="-"/>
            </a:pPr>
            <a:r>
              <a:rPr lang="ko-KR" sz="2000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rPr>
              <a:t>Retrieval QA를 사용하여 데이터베이스에서 검색하고 답변 생성</a:t>
            </a:r>
            <a:endParaRPr sz="2000">
              <a:solidFill>
                <a:schemeClr val="dk1"/>
              </a:solidFill>
              <a:latin typeface="B612 Mono"/>
              <a:ea typeface="B612 Mono"/>
              <a:cs typeface="B612 Mono"/>
              <a:sym typeface="B612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rPr>
              <a:t>	</a:t>
            </a:r>
            <a:endParaRPr sz="2000">
              <a:solidFill>
                <a:schemeClr val="dk1"/>
              </a:solidFill>
              <a:latin typeface="B612 Mono"/>
              <a:ea typeface="B612 Mono"/>
              <a:cs typeface="B612 Mono"/>
              <a:sym typeface="B612 Mon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612 Mono"/>
              <a:buChar char="-"/>
            </a:pPr>
            <a:r>
              <a:rPr lang="ko-KR" sz="2000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rPr>
              <a:t>질문과 답변이 이어지는 대화형 인터페이스</a:t>
            </a:r>
            <a:endParaRPr sz="2000">
              <a:solidFill>
                <a:schemeClr val="dk1"/>
              </a:solidFill>
              <a:latin typeface="B612 Mono"/>
              <a:ea typeface="B612 Mono"/>
              <a:cs typeface="B612 Mono"/>
              <a:sym typeface="B612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latin typeface="B612 Mono"/>
                <a:ea typeface="B612 Mono"/>
                <a:cs typeface="B612 Mono"/>
                <a:sym typeface="B612 Mono"/>
              </a:rPr>
              <a:t>	</a:t>
            </a:r>
            <a:endParaRPr sz="2000">
              <a:latin typeface="B612 Mono"/>
              <a:ea typeface="B612 Mono"/>
              <a:cs typeface="B612 Mono"/>
              <a:sym typeface="B612 Mon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612 Mono"/>
              <a:buChar char="-"/>
            </a:pPr>
            <a:r>
              <a:rPr lang="ko-KR" sz="2000">
                <a:latin typeface="B612 Mono"/>
                <a:ea typeface="B612 Mono"/>
                <a:cs typeface="B612 Mono"/>
                <a:sym typeface="B612 Mono"/>
              </a:rPr>
              <a:t>사용 이력 조회</a:t>
            </a:r>
            <a:endParaRPr sz="2000">
              <a:latin typeface="B612 Mono"/>
              <a:ea typeface="B612 Mono"/>
              <a:cs typeface="B612 Mono"/>
              <a:sym typeface="B612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B612 Mono"/>
              <a:ea typeface="B612 Mono"/>
              <a:cs typeface="B612 Mono"/>
              <a:sym typeface="B612 Mon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612 Mono"/>
              <a:buChar char="-"/>
            </a:pPr>
            <a:r>
              <a:rPr lang="ko-KR" sz="2000">
                <a:latin typeface="B612 Mono"/>
                <a:ea typeface="B612 Mono"/>
                <a:cs typeface="B612 Mono"/>
                <a:sym typeface="B612 Mono"/>
              </a:rPr>
              <a:t>vectorDB를 이용한 적절한 데이터 제공</a:t>
            </a:r>
            <a:endParaRPr sz="2000">
              <a:latin typeface="B612 Mono"/>
              <a:ea typeface="B612 Mono"/>
              <a:cs typeface="B612 Mono"/>
              <a:sym typeface="B612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B612 Mono"/>
              <a:ea typeface="B612 Mono"/>
              <a:cs typeface="B612 Mono"/>
              <a:sym typeface="B612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B612 Mono"/>
              <a:ea typeface="B612 Mono"/>
              <a:cs typeface="B612 Mono"/>
              <a:sym typeface="B612 Mon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5237a19b7_1_0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latin typeface="B612 Mono"/>
                <a:ea typeface="B612 Mono"/>
                <a:cs typeface="B612 Mono"/>
                <a:sym typeface="B612 Mono"/>
              </a:rPr>
              <a:t>로그인 회원가입 구현</a:t>
            </a:r>
            <a:endParaRPr sz="2800">
              <a:solidFill>
                <a:srgbClr val="000000"/>
              </a:solidFill>
              <a:latin typeface="B612 Mono"/>
              <a:ea typeface="B612 Mono"/>
              <a:cs typeface="B612 Mono"/>
              <a:sym typeface="B612 Mono"/>
            </a:endParaRPr>
          </a:p>
        </p:txBody>
      </p:sp>
      <p:sp>
        <p:nvSpPr>
          <p:cNvPr id="111" name="Google Shape;111;g2e5237a19b7_1_0"/>
          <p:cNvSpPr/>
          <p:nvPr/>
        </p:nvSpPr>
        <p:spPr>
          <a:xfrm>
            <a:off x="4933925" y="5003925"/>
            <a:ext cx="6919800" cy="13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▪"/>
            </a:pPr>
            <a:r>
              <a:rPr lang="ko-KR" sz="2000"/>
              <a:t> 회원가입 및 로그인 인증된 사용자에게 채팅 권한 부여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g2e5237a19b7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8925" y="1118083"/>
            <a:ext cx="3444843" cy="5637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g2e5237a19b7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8775" y="1170000"/>
            <a:ext cx="3690100" cy="3346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파랑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User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16c548c-0cd3-4220-987a-a58bfd9a89d4_Enabled">
    <vt:lpwstr>true</vt:lpwstr>
  </property>
  <property fmtid="{D5CDD505-2E9C-101B-9397-08002B2CF9AE}" pid="3" name="MSIP_Label_b16c548c-0cd3-4220-987a-a58bfd9a89d4_SetDate">
    <vt:lpwstr>2022-01-28T12:25:58Z</vt:lpwstr>
  </property>
  <property fmtid="{D5CDD505-2E9C-101B-9397-08002B2CF9AE}" pid="4" name="MSIP_Label_b16c548c-0cd3-4220-987a-a58bfd9a89d4_Method">
    <vt:lpwstr>Privileged</vt:lpwstr>
  </property>
  <property fmtid="{D5CDD505-2E9C-101B-9397-08002B2CF9AE}" pid="5" name="MSIP_Label_b16c548c-0cd3-4220-987a-a58bfd9a89d4_Name">
    <vt:lpwstr>b16c548c-0cd3-4220-987a-a58bfd9a89d4</vt:lpwstr>
  </property>
  <property fmtid="{D5CDD505-2E9C-101B-9397-08002B2CF9AE}" pid="6" name="MSIP_Label_b16c548c-0cd3-4220-987a-a58bfd9a89d4_SiteId">
    <vt:lpwstr>522a0f89-ae58-43b6-821b-2b06cecc7d8a</vt:lpwstr>
  </property>
  <property fmtid="{D5CDD505-2E9C-101B-9397-08002B2CF9AE}" pid="7" name="MSIP_Label_b16c548c-0cd3-4220-987a-a58bfd9a89d4_ActionId">
    <vt:lpwstr>0e831c6a-4daf-459e-a66c-38ad3bcc73cf</vt:lpwstr>
  </property>
  <property fmtid="{D5CDD505-2E9C-101B-9397-08002B2CF9AE}" pid="8" name="MSIP_Label_b16c548c-0cd3-4220-987a-a58bfd9a89d4_ContentBits">
    <vt:lpwstr>0</vt:lpwstr>
  </property>
  <property fmtid="{D5CDD505-2E9C-101B-9397-08002B2CF9AE}" pid="9" name="ContentTypeId">
    <vt:lpwstr>0x010100661AA2C327A4324587CA5B8F932705FD</vt:lpwstr>
  </property>
</Properties>
</file>